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9" r:id="rId13"/>
    <p:sldId id="266" r:id="rId14"/>
    <p:sldId id="270" r:id="rId15"/>
    <p:sldId id="271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04862-726B-4BD8-AEFD-7F39360CCF4C}" type="datetimeFigureOut">
              <a:rPr lang="es-ES" smtClean="0"/>
              <a:t>21/06/2024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E76632-B6D2-42E1-9ABD-2212E557C60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3240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9F9C28-404A-4234-B62A-7D9AC824545C}" type="datetime1">
              <a:rPr lang="es-ES" smtClean="0"/>
              <a:t>21/06/2024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Calculation of the pressure of the material in the brick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ECB6-15FD-4C6C-8F66-2F58EC5B221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65027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C2A2A-A8AC-4888-B463-1A0820894478}" type="datetime1">
              <a:rPr lang="es-ES" smtClean="0"/>
              <a:t>21/06/2024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Calculation of the pressure of the material in the brick</a:t>
            </a: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ECB6-15FD-4C6C-8F66-2F58EC5B221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1855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E30C6-2F6C-4D9E-A261-58C6E0400327}" type="datetime1">
              <a:rPr lang="es-ES" smtClean="0"/>
              <a:t>21/06/2024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Calculation of the pressure of the material in the brick</a:t>
            </a: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ECB6-15FD-4C6C-8F66-2F58EC5B221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33270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7067-7E99-4518-A139-9D36BD85752F}" type="datetime1">
              <a:rPr lang="es-ES" smtClean="0"/>
              <a:t>21/06/2024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Calculation of the pressure of the material in the brick</a:t>
            </a: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ECB6-15FD-4C6C-8F66-2F58EC5B2215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99553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7EE9D-DDD6-4239-90A8-7640025018E1}" type="datetime1">
              <a:rPr lang="es-ES" smtClean="0"/>
              <a:t>21/06/2024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Calculation of the pressure of the material in the brick</a:t>
            </a: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ECB6-15FD-4C6C-8F66-2F58EC5B221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00299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2046B-E032-4321-8E68-15A6E5766C16}" type="datetime1">
              <a:rPr lang="es-ES" smtClean="0"/>
              <a:t>21/06/2024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Calculation of the pressure of the material in the brick</a:t>
            </a:r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ECB6-15FD-4C6C-8F66-2F58EC5B221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29957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02507-ACBD-4A65-BC21-6D2AF5C76867}" type="datetime1">
              <a:rPr lang="es-ES" smtClean="0"/>
              <a:t>21/06/2024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Calculation of the pressure of the material in the brick</a:t>
            </a:r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ECB6-15FD-4C6C-8F66-2F58EC5B221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40592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745B6-E29A-43C9-826C-9FFA8B1260DF}" type="datetime1">
              <a:rPr lang="es-ES" smtClean="0"/>
              <a:t>21/06/2024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Calculation of the pressure of the material in the brick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ECB6-15FD-4C6C-8F66-2F58EC5B221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88950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D971-CC43-4A8E-85B3-239C109367C2}" type="datetime1">
              <a:rPr lang="es-ES" smtClean="0"/>
              <a:t>21/06/2024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Calculation of the pressure of the material in the brick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ECB6-15FD-4C6C-8F66-2F58EC5B221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7607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5BC4F-ACB3-4502-9860-16AA53B4B283}" type="datetime1">
              <a:rPr lang="es-ES" smtClean="0"/>
              <a:t>21/06/2024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Calculation of the pressure of the material in the brick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ECB6-15FD-4C6C-8F66-2F58EC5B221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7634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80252-F9D0-496B-887A-0DA6934F6A8F}" type="datetime1">
              <a:rPr lang="es-ES" smtClean="0"/>
              <a:t>21/06/2024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Calculation of the pressure of the material in the brick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ECB6-15FD-4C6C-8F66-2F58EC5B221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006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80D30-BB1D-4B8B-BC2F-930ED458DAA5}" type="datetime1">
              <a:rPr lang="es-ES" smtClean="0"/>
              <a:t>21/06/2024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Calculation of the pressure of the material in the brick</a:t>
            </a: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ECB6-15FD-4C6C-8F66-2F58EC5B221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6572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82790-71B9-432F-8A0F-EB274761D3D4}" type="datetime1">
              <a:rPr lang="es-ES" smtClean="0"/>
              <a:t>21/06/2024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Calculation of the pressure of the material in the brick</a:t>
            </a:r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ECB6-15FD-4C6C-8F66-2F58EC5B221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7711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1B1D5-0FE8-4684-9ABE-BDBC52C74868}" type="datetime1">
              <a:rPr lang="es-ES" smtClean="0"/>
              <a:t>21/06/2024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Calculation of the pressure of the material in the brick</a:t>
            </a:r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ECB6-15FD-4C6C-8F66-2F58EC5B221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2253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D423D-CE11-4C30-8425-71EF18767796}" type="datetime1">
              <a:rPr lang="es-ES" smtClean="0"/>
              <a:t>21/06/2024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Calculation of the pressure of the material in the brick</a:t>
            </a:r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ECB6-15FD-4C6C-8F66-2F58EC5B221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3945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A91EB-E014-49D5-82F1-9BC4D37B982D}" type="datetime1">
              <a:rPr lang="es-ES" smtClean="0"/>
              <a:t>21/06/2024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Calculation of the pressure of the material in the brick</a:t>
            </a: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ECB6-15FD-4C6C-8F66-2F58EC5B221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0007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C72C2-441C-413E-BD6E-68E606A50C4A}" type="datetime1">
              <a:rPr lang="es-ES" smtClean="0"/>
              <a:t>21/06/2024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Calculation of the pressure of the material in the brick</a:t>
            </a: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ECB6-15FD-4C6C-8F66-2F58EC5B221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4868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4723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6A78EB8-B99D-435A-B72C-7E0BA7D0A5D6}" type="datetime1">
              <a:rPr lang="es-ES" smtClean="0"/>
              <a:t>21/06/2024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472360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/>
              <a:t>Calculation of the pressure of the material in the brick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472360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010ECB6-15FD-4C6C-8F66-2F58EC5B2215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36284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1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1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1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1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1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1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A25D4C-D040-0DEB-7106-517B9B91F4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Calculation of the pressure of the material in the brick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F56BE8-73A8-3AD2-AF73-8F5EDF092D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Cliente: Eugenio </a:t>
            </a:r>
            <a:r>
              <a:rPr lang="es-ES" dirty="0" err="1"/>
              <a:t>Kopanitskyy</a:t>
            </a:r>
            <a:endParaRPr lang="es-ES" dirty="0"/>
          </a:p>
          <a:p>
            <a:r>
              <a:rPr lang="es-ES" dirty="0"/>
              <a:t>Plataforma: </a:t>
            </a:r>
            <a:r>
              <a:rPr lang="es-ES" dirty="0" err="1"/>
              <a:t>Upwork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44319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74F967-AEA7-F303-EF86-8CDB84997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93ADF2-2C60-7C1A-C000-ED8139866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Caso 1: F = </a:t>
            </a:r>
            <a:r>
              <a:rPr lang="es-ES" sz="2000" b="1" kern="1200" dirty="0">
                <a:solidFill>
                  <a:schemeClr val="tx1"/>
                </a:solidFill>
              </a:rPr>
              <a:t>2441.9 N</a:t>
            </a:r>
            <a:endParaRPr lang="es-ES" sz="20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B615011-608E-355F-E53B-9014320C4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Calculation of the pressure of the material in the brick</a:t>
            </a:r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02F1702-14BB-6434-925C-360FCAFFF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ECB6-15FD-4C6C-8F66-2F58EC5B2215}" type="slidenum">
              <a:rPr lang="es-ES" smtClean="0"/>
              <a:t>10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0497B08-94B0-1952-71C4-494090D4C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2261210"/>
            <a:ext cx="8972550" cy="393179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FA79740-F8EA-F603-3C39-364675AF5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450" y="2260297"/>
            <a:ext cx="3881741" cy="393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476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74F967-AEA7-F303-EF86-8CDB84997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93ADF2-2C60-7C1A-C000-ED8139866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Caso 2: F = </a:t>
            </a:r>
            <a:r>
              <a:rPr lang="es-ES" sz="2000" b="1" kern="1200" dirty="0">
                <a:solidFill>
                  <a:schemeClr val="tx1"/>
                </a:solidFill>
              </a:rPr>
              <a:t>24418.6 N</a:t>
            </a:r>
            <a:endParaRPr lang="es-ES" sz="20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B615011-608E-355F-E53B-9014320C4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Calculation of the pressure of the material in the brick</a:t>
            </a:r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02F1702-14BB-6434-925C-360FCAFFF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ECB6-15FD-4C6C-8F66-2F58EC5B2215}" type="slidenum">
              <a:rPr lang="es-ES" smtClean="0"/>
              <a:t>11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E77CBA2-C361-D3BA-6192-BD5B5FAD0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371" y="2250075"/>
            <a:ext cx="8858250" cy="388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927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74F967-AEA7-F303-EF86-8CDB84997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93ADF2-2C60-7C1A-C000-ED8139866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Caso 2: F = </a:t>
            </a:r>
            <a:r>
              <a:rPr lang="es-ES" sz="2000" b="1" kern="1200" dirty="0">
                <a:solidFill>
                  <a:schemeClr val="tx1"/>
                </a:solidFill>
              </a:rPr>
              <a:t>24418.6 N</a:t>
            </a:r>
            <a:endParaRPr lang="es-ES" sz="20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B615011-608E-355F-E53B-9014320C4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Calculation of the pressure of the material in the brick</a:t>
            </a:r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02F1702-14BB-6434-925C-360FCAFFF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ECB6-15FD-4C6C-8F66-2F58EC5B2215}" type="slidenum">
              <a:rPr lang="es-ES" smtClean="0"/>
              <a:t>12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59354B6-1416-F433-750A-8260D2E9E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4" y="2457450"/>
            <a:ext cx="8982075" cy="39359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8DFE6D7-B7B5-D92D-561E-83185C5AB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252" y="2457450"/>
            <a:ext cx="3929339" cy="393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40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74F967-AEA7-F303-EF86-8CDB84997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93ADF2-2C60-7C1A-C000-ED8139866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Caso 3: F = </a:t>
            </a:r>
            <a:r>
              <a:rPr lang="es-ES" sz="2000" b="1" kern="1200" dirty="0">
                <a:solidFill>
                  <a:schemeClr val="tx1"/>
                </a:solidFill>
              </a:rPr>
              <a:t>244185.6 N</a:t>
            </a:r>
            <a:endParaRPr lang="es-ES" sz="20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B615011-608E-355F-E53B-9014320C4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Calculation of the pressure of the material in the brick</a:t>
            </a:r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02F1702-14BB-6434-925C-360FCAFFF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ECB6-15FD-4C6C-8F66-2F58EC5B2215}" type="slidenum">
              <a:rPr lang="es-ES" smtClean="0"/>
              <a:t>13</a:t>
            </a:fld>
            <a:endParaRPr lang="es-E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BCAAAA4-28FC-6ADE-FC32-71866797D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465" y="2261210"/>
            <a:ext cx="8833546" cy="387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767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74F967-AEA7-F303-EF86-8CDB84997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93ADF2-2C60-7C1A-C000-ED8139866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Caso 3: F = </a:t>
            </a:r>
            <a:r>
              <a:rPr lang="es-ES" sz="2000" b="1" kern="1200" dirty="0">
                <a:solidFill>
                  <a:schemeClr val="tx1"/>
                </a:solidFill>
              </a:rPr>
              <a:t>244185.6 N</a:t>
            </a:r>
            <a:endParaRPr lang="es-ES" sz="20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B615011-608E-355F-E53B-9014320C4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Calculation of the pressure of the material in the brick</a:t>
            </a:r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02F1702-14BB-6434-925C-360FCAFFF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ECB6-15FD-4C6C-8F66-2F58EC5B2215}" type="slidenum">
              <a:rPr lang="es-ES" smtClean="0"/>
              <a:t>14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22DF628-019C-9E8D-B68D-495D83336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19" y="2480114"/>
            <a:ext cx="8836058" cy="387198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E8321A0-6402-9EB4-71EB-8B26109D1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590" y="2480113"/>
            <a:ext cx="4502476" cy="387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80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74F967-AEA7-F303-EF86-8CDB84997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Resultados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8E93ADF2-2C60-7C1A-C000-ED8139866C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ES" b="1" dirty="0"/>
                  <a:t>A continuación, se describe el resumen de los resultados:</a:t>
                </a:r>
              </a:p>
              <a:p>
                <a:pPr lvl="1"/>
                <a:r>
                  <a:rPr lang="es-ES" b="1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Se ha aplicado un factor de seguridad (</a:t>
                </a:r>
                <a:r>
                  <a:rPr lang="es-ES" b="1" dirty="0" err="1"/>
                  <a:t>F</a:t>
                </a:r>
                <a:r>
                  <a:rPr lang="es-ES" b="1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oS</a:t>
                </a:r>
                <a:r>
                  <a:rPr lang="es-ES" b="1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= 1.5) para tener en cuenta las incertidumbres </a:t>
                </a:r>
                <a:r>
                  <a:rPr lang="es-ES" b="1" dirty="0"/>
                  <a:t>del proyecto (variación de propiedades mecánicas, modelización, </a:t>
                </a:r>
                <a:r>
                  <a:rPr lang="es-ES" b="1" dirty="0" err="1"/>
                  <a:t>etc</a:t>
                </a:r>
                <a:r>
                  <a:rPr lang="es-ES" b="1" dirty="0"/>
                  <a:t>).</a:t>
                </a:r>
              </a:p>
              <a:p>
                <a:pPr lvl="1"/>
                <a:r>
                  <a:rPr lang="es-ES" b="1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El criterio para establecer si un modelo supera un determinado análisis es </a:t>
                </a:r>
                <a:r>
                  <a:rPr lang="es-ES" b="1" dirty="0"/>
                  <a:t>que el Margen de Seguridad </a:t>
                </a:r>
                <a:r>
                  <a:rPr lang="es-ES" b="1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sea mayor que cero (</a:t>
                </a:r>
                <a:r>
                  <a:rPr lang="es-ES" b="1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MoS</a:t>
                </a:r>
                <a:r>
                  <a:rPr lang="es-ES" b="1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&gt; 0). </a:t>
                </a:r>
                <a:r>
                  <a:rPr lang="es-ES" b="1" dirty="0"/>
                  <a:t>El </a:t>
                </a:r>
                <a:r>
                  <a:rPr lang="es-ES" b="1" dirty="0" err="1"/>
                  <a:t>MoS</a:t>
                </a:r>
                <a:r>
                  <a:rPr lang="es-ES" b="1" dirty="0"/>
                  <a:t> se define de la siguiente manera:</a:t>
                </a:r>
              </a:p>
              <a:p>
                <a:pPr lvl="1"/>
                <a:endParaRPr lang="es-ES" b="1" dirty="0"/>
              </a:p>
              <a:p>
                <a:pPr marL="4500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b="1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𝑴𝒐𝑺</m:t>
                      </m:r>
                      <m:r>
                        <a:rPr lang="es-ES" b="1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s-ES" b="1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es-ES" b="1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𝝈</m:t>
                          </m:r>
                          <m:r>
                            <a:rPr lang="es-ES" b="1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_</m:t>
                          </m:r>
                          <m:r>
                            <a:rPr lang="es-ES" b="1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𝒄</m:t>
                          </m:r>
                        </m:num>
                        <m:den>
                          <m:r>
                            <a:rPr lang="es-ES" b="1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𝑭𝒐𝑺</m:t>
                          </m:r>
                          <m:r>
                            <a:rPr lang="es-ES" b="1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·</m:t>
                          </m:r>
                          <m:r>
                            <a:rPr lang="es-ES" b="1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𝝈</m:t>
                          </m:r>
                          <m:r>
                            <a:rPr lang="es-ES" b="1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_</m:t>
                          </m:r>
                          <m:r>
                            <a:rPr lang="es-ES" b="1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𝒗𝒎</m:t>
                          </m:r>
                        </m:den>
                      </m:f>
                      <m:r>
                        <a:rPr lang="es-ES" b="1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−</m:t>
                      </m:r>
                      <m:r>
                        <a:rPr lang="es-ES" b="1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  <m:r>
                        <a:rPr lang="es-ES" b="1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lang="es-ES" b="1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</m:oMath>
                  </m:oMathPara>
                </a14:m>
                <a:endParaRPr lang="es-ES" b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450000" lvl="1" indent="0">
                  <a:buNone/>
                </a:pPr>
                <a:endParaRPr lang="es-ES" b="1" dirty="0"/>
              </a:p>
            </p:txBody>
          </p:sp>
        </mc:Choice>
        <mc:Fallback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8E93ADF2-2C60-7C1A-C000-ED8139866C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B615011-608E-355F-E53B-9014320C4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Calculation of the pressure of the material in the brick</a:t>
            </a:r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02F1702-14BB-6434-925C-360FCAFFF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ECB6-15FD-4C6C-8F66-2F58EC5B2215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0078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74F967-AEA7-F303-EF86-8CDB84997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Resultados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93ADF2-2C60-7C1A-C000-ED8139866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dirty="0"/>
              <a:t>A continuación, se describe el resumen de los resultados:</a:t>
            </a:r>
          </a:p>
          <a:p>
            <a:pPr lvl="1"/>
            <a:r>
              <a:rPr lang="es-ES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 esta forma, se ha obtenido lo siguiente (como se aprecia, las cargas obtenidas son linealmente crecientes):</a:t>
            </a:r>
          </a:p>
          <a:p>
            <a:pPr lvl="1"/>
            <a:endParaRPr lang="es-ES" b="1" dirty="0"/>
          </a:p>
          <a:p>
            <a:pPr lvl="1"/>
            <a:endParaRPr lang="es-ES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1"/>
            <a:endParaRPr lang="es-ES" b="1" dirty="0"/>
          </a:p>
          <a:p>
            <a:pPr lvl="1"/>
            <a:endParaRPr lang="es-ES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1"/>
            <a:r>
              <a:rPr lang="es-ES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 </a:t>
            </a:r>
            <a:r>
              <a:rPr lang="es-ES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MoS</a:t>
            </a:r>
            <a:r>
              <a:rPr lang="es-ES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negativo se ha obtenido en el último caso (F = </a:t>
            </a:r>
            <a:r>
              <a:rPr lang="es-ES" sz="1800" b="1" kern="1200" dirty="0">
                <a:solidFill>
                  <a:schemeClr val="tx1"/>
                </a:solidFill>
              </a:rPr>
              <a:t>244185.6 N) que se corresponde con 100 kg/cm2, o lo que es lo mismo con una presión de 9806650 </a:t>
            </a:r>
            <a:r>
              <a:rPr lang="es-ES" sz="1800" b="1" kern="1200" dirty="0" err="1">
                <a:solidFill>
                  <a:schemeClr val="tx1"/>
                </a:solidFill>
              </a:rPr>
              <a:t>Pa</a:t>
            </a:r>
            <a:r>
              <a:rPr lang="es-ES" sz="1800" b="1" kern="1200" dirty="0">
                <a:solidFill>
                  <a:schemeClr val="tx1"/>
                </a:solidFill>
              </a:rPr>
              <a:t>.</a:t>
            </a:r>
          </a:p>
          <a:p>
            <a:pPr lvl="1"/>
            <a:endParaRPr lang="es-ES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B615011-608E-355F-E53B-9014320C4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Calculation of the pressure of the material in the brick</a:t>
            </a:r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02F1702-14BB-6434-925C-360FCAFFF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ECB6-15FD-4C6C-8F66-2F58EC5B2215}" type="slidenum">
              <a:rPr lang="es-ES" smtClean="0"/>
              <a:t>16</a:t>
            </a:fld>
            <a:endParaRPr lang="es-ES"/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E5ADF05F-E715-D090-41D4-3F9217079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839599"/>
              </p:ext>
            </p:extLst>
          </p:nvPr>
        </p:nvGraphicFramePr>
        <p:xfrm>
          <a:off x="4023751" y="2976981"/>
          <a:ext cx="4133849" cy="1135380"/>
        </p:xfrm>
        <a:graphic>
          <a:graphicData uri="http://schemas.openxmlformats.org/drawingml/2006/table">
            <a:tbl>
              <a:tblPr firstCol="1">
                <a:tableStyleId>{8EC20E35-A176-4012-BC5E-935CFFF8708E}</a:tableStyleId>
              </a:tblPr>
              <a:tblGrid>
                <a:gridCol w="1045914">
                  <a:extLst>
                    <a:ext uri="{9D8B030D-6E8A-4147-A177-3AD203B41FA5}">
                      <a16:colId xmlns:a16="http://schemas.microsoft.com/office/drawing/2014/main" val="1020987046"/>
                    </a:ext>
                  </a:extLst>
                </a:gridCol>
                <a:gridCol w="1095719">
                  <a:extLst>
                    <a:ext uri="{9D8B030D-6E8A-4147-A177-3AD203B41FA5}">
                      <a16:colId xmlns:a16="http://schemas.microsoft.com/office/drawing/2014/main" val="2314501733"/>
                    </a:ext>
                  </a:extLst>
                </a:gridCol>
                <a:gridCol w="996108">
                  <a:extLst>
                    <a:ext uri="{9D8B030D-6E8A-4147-A177-3AD203B41FA5}">
                      <a16:colId xmlns:a16="http://schemas.microsoft.com/office/drawing/2014/main" val="2605107947"/>
                    </a:ext>
                  </a:extLst>
                </a:gridCol>
                <a:gridCol w="996108">
                  <a:extLst>
                    <a:ext uri="{9D8B030D-6E8A-4147-A177-3AD203B41FA5}">
                      <a16:colId xmlns:a16="http://schemas.microsoft.com/office/drawing/2014/main" val="258696398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l-GR" sz="18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σ</a:t>
                      </a:r>
                      <a:r>
                        <a:rPr lang="es-ES" sz="1800" b="1" kern="1200" baseline="-25000" dirty="0">
                          <a:solidFill>
                            <a:schemeClr val="bg1"/>
                          </a:solidFill>
                        </a:rPr>
                        <a:t>c</a:t>
                      </a:r>
                      <a:r>
                        <a:rPr lang="es-ES" sz="1800" b="1" kern="1200" dirty="0">
                          <a:solidFill>
                            <a:schemeClr val="bg1"/>
                          </a:solidFill>
                        </a:rPr>
                        <a:t> [</a:t>
                      </a:r>
                      <a:r>
                        <a:rPr lang="es-ES" sz="1800" b="1" kern="1200" dirty="0" err="1">
                          <a:solidFill>
                            <a:schemeClr val="bg1"/>
                          </a:solidFill>
                        </a:rPr>
                        <a:t>Mpa</a:t>
                      </a:r>
                      <a:r>
                        <a:rPr lang="es-ES" sz="1800" b="1" kern="1200" dirty="0">
                          <a:solidFill>
                            <a:schemeClr val="bg1"/>
                          </a:solidFill>
                        </a:rPr>
                        <a:t>]</a:t>
                      </a:r>
                      <a:endParaRPr lang="es-E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s-ES" sz="1800" b="1" kern="1200">
                          <a:solidFill>
                            <a:schemeClr val="tx1"/>
                          </a:solidFill>
                        </a:rPr>
                        <a:t>25.0</a:t>
                      </a:r>
                      <a:endParaRPr lang="es-ES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4341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l-GR" sz="18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σ</a:t>
                      </a:r>
                      <a:r>
                        <a:rPr lang="es-ES" sz="1800" b="1" kern="1200" baseline="-25000" dirty="0" err="1">
                          <a:solidFill>
                            <a:schemeClr val="bg1"/>
                          </a:solidFill>
                        </a:rPr>
                        <a:t>vm</a:t>
                      </a:r>
                      <a:r>
                        <a:rPr lang="es-ES" sz="1800" b="1" kern="1200" baseline="-25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800" b="1" kern="1200" baseline="0" dirty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es-ES" sz="1800" b="1" kern="1200" baseline="0" dirty="0" err="1">
                          <a:solidFill>
                            <a:schemeClr val="bg1"/>
                          </a:solidFill>
                        </a:rPr>
                        <a:t>Mpa</a:t>
                      </a:r>
                      <a:r>
                        <a:rPr lang="es-ES" sz="1800" b="1" kern="1200" baseline="0" dirty="0">
                          <a:solidFill>
                            <a:schemeClr val="bg1"/>
                          </a:solidFill>
                        </a:rPr>
                        <a:t>]</a:t>
                      </a:r>
                      <a:endParaRPr lang="es-ES" sz="1800" b="1" kern="1200" baseline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s-ES" sz="1800" b="1" kern="1200" dirty="0">
                          <a:solidFill>
                            <a:schemeClr val="tx1"/>
                          </a:solidFill>
                        </a:rPr>
                        <a:t>0.3852</a:t>
                      </a:r>
                      <a:endParaRPr lang="es-E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s-ES" sz="1800" b="1" kern="1200" dirty="0">
                          <a:solidFill>
                            <a:schemeClr val="tx1"/>
                          </a:solidFill>
                        </a:rPr>
                        <a:t>3.852</a:t>
                      </a:r>
                      <a:endParaRPr lang="es-E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s-ES" sz="1800" b="1" kern="1200">
                          <a:solidFill>
                            <a:schemeClr val="tx1"/>
                          </a:solidFill>
                        </a:rPr>
                        <a:t>38.52</a:t>
                      </a:r>
                      <a:endParaRPr lang="es-ES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14604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s-ES" sz="1800" b="1" kern="1200" dirty="0" err="1">
                          <a:solidFill>
                            <a:schemeClr val="bg1"/>
                          </a:solidFill>
                        </a:rPr>
                        <a:t>FoS</a:t>
                      </a:r>
                      <a:endParaRPr lang="es-E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s-ES" sz="1800" b="1" kern="1200">
                          <a:solidFill>
                            <a:schemeClr val="tx1"/>
                          </a:solidFill>
                        </a:rPr>
                        <a:t>1.5</a:t>
                      </a:r>
                      <a:endParaRPr lang="es-ES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s-ES" sz="1800" b="1" kern="1200">
                          <a:solidFill>
                            <a:schemeClr val="tx1"/>
                          </a:solidFill>
                        </a:rPr>
                        <a:t>1.5</a:t>
                      </a:r>
                      <a:endParaRPr lang="es-ES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s-ES" sz="1800" b="1" kern="1200">
                          <a:solidFill>
                            <a:schemeClr val="tx1"/>
                          </a:solidFill>
                        </a:rPr>
                        <a:t>1.5</a:t>
                      </a:r>
                      <a:endParaRPr lang="es-ES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0424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s-ES" sz="1800" b="1" kern="1200" dirty="0" err="1">
                          <a:solidFill>
                            <a:schemeClr val="bg1"/>
                          </a:solidFill>
                        </a:rPr>
                        <a:t>MoS</a:t>
                      </a:r>
                      <a:endParaRPr lang="es-E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s-ES" sz="1800" b="1" kern="1200" dirty="0">
                          <a:solidFill>
                            <a:srgbClr val="92D050"/>
                          </a:solidFill>
                        </a:rPr>
                        <a:t>42.27</a:t>
                      </a:r>
                      <a:endParaRPr lang="es-ES" sz="1800" b="1" kern="1200" dirty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s-ES" sz="1800" b="1" kern="1200" dirty="0">
                          <a:solidFill>
                            <a:srgbClr val="92D050"/>
                          </a:solidFill>
                        </a:rPr>
                        <a:t>3.33</a:t>
                      </a:r>
                      <a:endParaRPr lang="es-ES" sz="1800" b="1" kern="1200" dirty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s-ES" sz="1800" b="1" kern="1200" dirty="0">
                          <a:solidFill>
                            <a:srgbClr val="FF0000"/>
                          </a:solidFill>
                        </a:rPr>
                        <a:t>-0.57</a:t>
                      </a:r>
                      <a:endParaRPr lang="es-E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257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7500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DE4E7C-FEF2-DB3D-291C-15132773D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0E8203-AC79-3BF0-D461-45B28800D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El objetivo de este paquete de trabajo es verificar la viabilidad de un diseño específico de un ladrillo bajo unas condiciones de carga específicas.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4D885BF-8DEA-CC45-D266-3F721D480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Calculation of the pressure of the material in the brick</a:t>
            </a:r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37A4994-B514-995F-9A7A-A8F7E6E78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ECB6-15FD-4C6C-8F66-2F58EC5B2215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1683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DE4E7C-FEF2-DB3D-291C-15132773D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Inputs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0E8203-AC79-3BF0-D461-45B28800D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Se ha proporcionado un esquema del diseño y se ha traducido a un </a:t>
            </a:r>
            <a:r>
              <a:rPr lang="es-ES" dirty="0" err="1"/>
              <a:t>model</a:t>
            </a:r>
            <a:r>
              <a:rPr lang="es-ES" dirty="0"/>
              <a:t> CAD.</a:t>
            </a: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1412D554-BD46-4A1C-44C5-7D9685D9E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26" y="2708013"/>
            <a:ext cx="5270319" cy="378486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9D76173-AA55-B7B8-37CF-5AF296E9B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070" y="2708014"/>
            <a:ext cx="4604579" cy="3784862"/>
          </a:xfrm>
          <a:prstGeom prst="rect">
            <a:avLst/>
          </a:prstGeom>
        </p:spPr>
      </p:pic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FBF3F57-EBC2-F6F4-840B-CE7F139D4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Calculation of the pressure of the material in the brick</a:t>
            </a:r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9300B7B-4CD7-9C55-E24E-C5B2F90E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ECB6-15FD-4C6C-8F66-2F58EC5B2215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7821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2E0294-8705-A6D7-9DC9-B8658D3BB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estructural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098B1A-E759-0D1F-CE86-248D33E9A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Para realizar los cálculos del modelo en cuestión, se ha creado un modelo de elementos finitos (FEM) basado en esa geometría 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5CFEC98-AD91-7ADC-0C1B-0EC1B4C41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Calculation of the pressure of the material in the brick</a:t>
            </a:r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BBD1FEC-328A-B5AE-DDCA-18A571289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ECB6-15FD-4C6C-8F66-2F58EC5B2215}" type="slidenum">
              <a:rPr lang="es-ES" smtClean="0"/>
              <a:t>4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528135D-D042-3BE3-F892-CA2D8218A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545" y="2543895"/>
            <a:ext cx="6944262" cy="300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681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2E0294-8705-A6D7-9DC9-B8658D3BB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estructural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098B1A-E759-0D1F-CE86-248D33E9A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De este modo, se han elegido las siguientes propiedades mecánicas: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5CFEC98-AD91-7ADC-0C1B-0EC1B4C41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Calculation of the pressure of the material in the brick</a:t>
            </a:r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BBD1FEC-328A-B5AE-DDCA-18A571289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ECB6-15FD-4C6C-8F66-2F58EC5B2215}" type="slidenum">
              <a:rPr lang="es-ES" smtClean="0"/>
              <a:t>5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528135D-D042-3BE3-F892-CA2D8218A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206" y="3077019"/>
            <a:ext cx="5362282" cy="2323655"/>
          </a:xfrm>
          <a:prstGeom prst="rect">
            <a:avLst/>
          </a:prstGeom>
        </p:spPr>
      </p:pic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F9D83AAD-03E4-1F46-39C4-6743A5B182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2739"/>
              </p:ext>
            </p:extLst>
          </p:nvPr>
        </p:nvGraphicFramePr>
        <p:xfrm>
          <a:off x="924443" y="3077019"/>
          <a:ext cx="4471743" cy="12852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490581">
                  <a:extLst>
                    <a:ext uri="{9D8B030D-6E8A-4147-A177-3AD203B41FA5}">
                      <a16:colId xmlns:a16="http://schemas.microsoft.com/office/drawing/2014/main" val="1821652799"/>
                    </a:ext>
                  </a:extLst>
                </a:gridCol>
                <a:gridCol w="1490581">
                  <a:extLst>
                    <a:ext uri="{9D8B030D-6E8A-4147-A177-3AD203B41FA5}">
                      <a16:colId xmlns:a16="http://schemas.microsoft.com/office/drawing/2014/main" val="382871748"/>
                    </a:ext>
                  </a:extLst>
                </a:gridCol>
                <a:gridCol w="1490581">
                  <a:extLst>
                    <a:ext uri="{9D8B030D-6E8A-4147-A177-3AD203B41FA5}">
                      <a16:colId xmlns:a16="http://schemas.microsoft.com/office/drawing/2014/main" val="3300721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E [</a:t>
                      </a:r>
                      <a:r>
                        <a:rPr lang="es-ES" dirty="0" err="1"/>
                        <a:t>GPa</a:t>
                      </a:r>
                      <a:r>
                        <a:rPr lang="es-ES" dirty="0"/>
                        <a:t>] – Módulo de elasticidad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Coeficiente Poisson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Densidad [kg/m</a:t>
                      </a:r>
                      <a:r>
                        <a:rPr lang="es-ES" baseline="30000" dirty="0"/>
                        <a:t>3</a:t>
                      </a:r>
                      <a:r>
                        <a:rPr lang="es-ES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874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10.0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1790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827996"/>
                  </a:ext>
                </a:extLst>
              </a:tr>
            </a:tbl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C573AEF3-4F2C-E333-1EAB-70CC61928F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410345"/>
              </p:ext>
            </p:extLst>
          </p:nvPr>
        </p:nvGraphicFramePr>
        <p:xfrm>
          <a:off x="913795" y="4577810"/>
          <a:ext cx="1490581" cy="12852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490581">
                  <a:extLst>
                    <a:ext uri="{9D8B030D-6E8A-4147-A177-3AD203B41FA5}">
                      <a16:colId xmlns:a16="http://schemas.microsoft.com/office/drawing/2014/main" val="1821652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l-G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σ</a:t>
                      </a:r>
                      <a:r>
                        <a:rPr lang="es-ES" baseline="-25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r>
                        <a:rPr lang="es-ES" dirty="0"/>
                        <a:t> [MPa] – Resistencia a compresión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874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25.0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8279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2196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2E0294-8705-A6D7-9DC9-B8658D3BB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estructural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098B1A-E759-0D1F-CE86-248D33E9A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Las condiciones de análisis han sido las siguientes:</a:t>
            </a:r>
          </a:p>
          <a:p>
            <a:pPr lvl="1"/>
            <a:r>
              <a:rPr lang="es-ES" dirty="0"/>
              <a:t>Se ha aplicado una fuerza (Newtons) equivalente al perfil de carga propuesto teniendo en cuenta el área transversal del modelo (</a:t>
            </a:r>
            <a:r>
              <a:rPr lang="es-ES" sz="1800" b="0" i="0" u="none" strike="noStrike" dirty="0">
                <a:effectLst/>
                <a:latin typeface="Calibri" panose="020F0502020204030204" pitchFamily="34" charset="0"/>
              </a:rPr>
              <a:t>2.49E-02 m</a:t>
            </a:r>
            <a:r>
              <a:rPr lang="es-ES" sz="1800" b="0" i="0" u="none" strike="noStrike" baseline="30000" dirty="0">
                <a:effectLst/>
                <a:latin typeface="Calibri" panose="020F0502020204030204" pitchFamily="34" charset="0"/>
              </a:rPr>
              <a:t>2</a:t>
            </a:r>
            <a:r>
              <a:rPr lang="es-ES" sz="1800" b="0" i="0" u="none" strike="noStrike" dirty="0">
                <a:effectLst/>
                <a:latin typeface="Calibri" panose="020F0502020204030204" pitchFamily="34" charset="0"/>
              </a:rPr>
              <a:t>)</a:t>
            </a:r>
            <a:r>
              <a:rPr lang="es-ES" dirty="0"/>
              <a:t>  :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r>
              <a:rPr lang="es-ES" dirty="0"/>
              <a:t>Se han aplicado condiciones de contorno replicando lo esperando en un ensayo mecánico:</a:t>
            </a:r>
          </a:p>
          <a:p>
            <a:pPr lvl="2"/>
            <a:r>
              <a:rPr lang="es-ES" dirty="0"/>
              <a:t>El modelo está apoyado con los grados de libertad restringidos (traslación en Z y rotación en X,Y,Z)</a:t>
            </a:r>
          </a:p>
          <a:p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5CFEC98-AD91-7ADC-0C1B-0EC1B4C41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Calculation of the pressure of the material in the brick</a:t>
            </a:r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BBD1FEC-328A-B5AE-DDCA-18A571289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ECB6-15FD-4C6C-8F66-2F58EC5B2215}" type="slidenum">
              <a:rPr lang="es-ES" smtClean="0"/>
              <a:t>6</a:t>
            </a:fld>
            <a:endParaRPr lang="es-ES"/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3EF41D8D-6476-851E-057E-E629862F31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339156"/>
              </p:ext>
            </p:extLst>
          </p:nvPr>
        </p:nvGraphicFramePr>
        <p:xfrm>
          <a:off x="4435078" y="3004256"/>
          <a:ext cx="3151582" cy="1135380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914850">
                  <a:extLst>
                    <a:ext uri="{9D8B030D-6E8A-4147-A177-3AD203B41FA5}">
                      <a16:colId xmlns:a16="http://schemas.microsoft.com/office/drawing/2014/main" val="2808982468"/>
                    </a:ext>
                  </a:extLst>
                </a:gridCol>
                <a:gridCol w="1038898">
                  <a:extLst>
                    <a:ext uri="{9D8B030D-6E8A-4147-A177-3AD203B41FA5}">
                      <a16:colId xmlns:a16="http://schemas.microsoft.com/office/drawing/2014/main" val="3169369118"/>
                    </a:ext>
                  </a:extLst>
                </a:gridCol>
                <a:gridCol w="1197834">
                  <a:extLst>
                    <a:ext uri="{9D8B030D-6E8A-4147-A177-3AD203B41FA5}">
                      <a16:colId xmlns:a16="http://schemas.microsoft.com/office/drawing/2014/main" val="178379196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es-ES" sz="1800" b="1" kern="1200">
                          <a:solidFill>
                            <a:schemeClr val="bg1"/>
                          </a:solidFill>
                        </a:rPr>
                        <a:t>kgcm2</a:t>
                      </a:r>
                      <a:endParaRPr lang="es-ES" sz="1800" b="1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es-ES" sz="1800" b="1" kern="1200" dirty="0" err="1">
                          <a:solidFill>
                            <a:schemeClr val="bg1"/>
                          </a:solidFill>
                        </a:rPr>
                        <a:t>Pa</a:t>
                      </a:r>
                      <a:endParaRPr lang="es-E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es-ES" sz="1800" b="1" kern="1200">
                          <a:solidFill>
                            <a:schemeClr val="bg1"/>
                          </a:solidFill>
                        </a:rPr>
                        <a:t>Fuerza [N]</a:t>
                      </a:r>
                      <a:endParaRPr lang="es-ES" sz="1800" b="1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404537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es-ES" sz="1800" b="1" kern="12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s-ES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es-ES" sz="1800" b="1" kern="1200">
                          <a:solidFill>
                            <a:schemeClr val="tx1"/>
                          </a:solidFill>
                        </a:rPr>
                        <a:t>98066.5</a:t>
                      </a:r>
                      <a:endParaRPr lang="es-ES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es-ES" sz="1800" b="1" kern="1200" dirty="0">
                          <a:solidFill>
                            <a:schemeClr val="tx1"/>
                          </a:solidFill>
                        </a:rPr>
                        <a:t>2441.9</a:t>
                      </a:r>
                      <a:endParaRPr lang="es-E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01816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es-ES" sz="1800" b="1" kern="120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s-ES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es-ES" sz="1800" b="1" kern="1200">
                          <a:solidFill>
                            <a:schemeClr val="tx1"/>
                          </a:solidFill>
                        </a:rPr>
                        <a:t>980665</a:t>
                      </a:r>
                      <a:endParaRPr lang="es-ES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es-ES" sz="1800" b="1" kern="1200">
                          <a:solidFill>
                            <a:schemeClr val="tx1"/>
                          </a:solidFill>
                        </a:rPr>
                        <a:t>24418.6</a:t>
                      </a:r>
                      <a:endParaRPr lang="es-ES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46751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es-ES" sz="1800" b="1" kern="120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s-ES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es-ES" sz="1800" b="1" kern="1200" dirty="0">
                          <a:solidFill>
                            <a:schemeClr val="tx1"/>
                          </a:solidFill>
                        </a:rPr>
                        <a:t>9806650</a:t>
                      </a:r>
                      <a:endParaRPr lang="es-E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es-ES" sz="1800" b="1" kern="1200" dirty="0">
                          <a:solidFill>
                            <a:schemeClr val="tx1"/>
                          </a:solidFill>
                        </a:rPr>
                        <a:t>244185.6</a:t>
                      </a:r>
                      <a:endParaRPr lang="es-E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12542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9725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2E0294-8705-A6D7-9DC9-B8658D3BB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estructural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098B1A-E759-0D1F-CE86-248D33E9A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5CFEC98-AD91-7ADC-0C1B-0EC1B4C41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Calculation of the pressure of the material in the brick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BBD1FEC-328A-B5AE-DDCA-18A571289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ECB6-15FD-4C6C-8F66-2F58EC5B2215}" type="slidenum">
              <a:rPr lang="es-ES" smtClean="0"/>
              <a:t>7</a:t>
            </a:fld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67D38C0-DDEE-C951-C162-E4EAEF1EC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49" y="1732449"/>
            <a:ext cx="8677275" cy="376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047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74F967-AEA7-F303-EF86-8CDB84997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93ADF2-2C60-7C1A-C000-ED8139866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Los resultados que se van a mostrar a continuación son los esfuerzos </a:t>
            </a:r>
            <a:r>
              <a:rPr lang="es-ES" dirty="0" err="1"/>
              <a:t>Von</a:t>
            </a:r>
            <a:r>
              <a:rPr lang="es-ES" dirty="0"/>
              <a:t> </a:t>
            </a:r>
            <a:r>
              <a:rPr lang="es-ES" dirty="0" err="1"/>
              <a:t>Misses</a:t>
            </a:r>
            <a:r>
              <a:rPr lang="es-ES" dirty="0"/>
              <a:t> (VM) obtenidos en todo el modelo. Estos esfuerzos representan un promedio de los esfuerzos de los ejes principales del modelo y representan el escenario más probable en la realidad.</a:t>
            </a:r>
            <a:endParaRPr lang="es-ES" sz="20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B615011-608E-355F-E53B-9014320C4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Calculation of the pressure of the material in the brick</a:t>
            </a:r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02F1702-14BB-6434-925C-360FCAFFF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ECB6-15FD-4C6C-8F66-2F58EC5B2215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0904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74F967-AEA7-F303-EF86-8CDB84997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93ADF2-2C60-7C1A-C000-ED8139866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Caso1: F = </a:t>
            </a:r>
            <a:r>
              <a:rPr lang="es-ES" sz="2000" b="1" kern="1200" dirty="0">
                <a:solidFill>
                  <a:schemeClr val="tx1"/>
                </a:solidFill>
              </a:rPr>
              <a:t>2441.9 N</a:t>
            </a:r>
            <a:endParaRPr lang="es-ES" sz="20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B615011-608E-355F-E53B-9014320C4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Calculation of the pressure of the material in the brick</a:t>
            </a:r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02F1702-14BB-6434-925C-360FCAFFF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ECB6-15FD-4C6C-8F66-2F58EC5B2215}" type="slidenum">
              <a:rPr lang="es-ES" smtClean="0"/>
              <a:t>9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D77903F-685E-6B28-0A3C-709BE4D82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655" y="2169306"/>
            <a:ext cx="9540128" cy="418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0121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zarra">
  <a:themeElements>
    <a:clrScheme name="Office 2007 - 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izarr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zarr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Pizarra</Template>
  <TotalTime>252</TotalTime>
  <Words>659</Words>
  <Application>Microsoft Office PowerPoint</Application>
  <PresentationFormat>Panorámica</PresentationFormat>
  <Paragraphs>116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Aptos</vt:lpstr>
      <vt:lpstr>Calibri</vt:lpstr>
      <vt:lpstr>Calisto MT</vt:lpstr>
      <vt:lpstr>Cambria Math</vt:lpstr>
      <vt:lpstr>Wingdings 2</vt:lpstr>
      <vt:lpstr>Pizarra</vt:lpstr>
      <vt:lpstr>Calculation of the pressure of the material in the brick</vt:lpstr>
      <vt:lpstr>Objetivos</vt:lpstr>
      <vt:lpstr>Inputs</vt:lpstr>
      <vt:lpstr>Modelo estructural</vt:lpstr>
      <vt:lpstr>Modelo estructural</vt:lpstr>
      <vt:lpstr>Modelo estructural</vt:lpstr>
      <vt:lpstr>Modelo estructural</vt:lpstr>
      <vt:lpstr>Análisis</vt:lpstr>
      <vt:lpstr>Análisis</vt:lpstr>
      <vt:lpstr>Análisis</vt:lpstr>
      <vt:lpstr>Análisis</vt:lpstr>
      <vt:lpstr>Análisis</vt:lpstr>
      <vt:lpstr>Análisis</vt:lpstr>
      <vt:lpstr>Análisis</vt:lpstr>
      <vt:lpstr>Resultados</vt:lpstr>
      <vt:lpstr>Resultados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Borja Cobo</dc:creator>
  <cp:lastModifiedBy>Borja Cobo</cp:lastModifiedBy>
  <cp:revision>5</cp:revision>
  <dcterms:created xsi:type="dcterms:W3CDTF">2024-06-21T09:59:15Z</dcterms:created>
  <dcterms:modified xsi:type="dcterms:W3CDTF">2024-06-21T14:11:41Z</dcterms:modified>
</cp:coreProperties>
</file>